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4" r:id="rId3"/>
    <p:sldId id="275" r:id="rId4"/>
    <p:sldId id="277" r:id="rId5"/>
    <p:sldId id="278" r:id="rId6"/>
    <p:sldId id="283" r:id="rId7"/>
    <p:sldId id="321" r:id="rId8"/>
    <p:sldId id="317" r:id="rId9"/>
    <p:sldId id="281" r:id="rId10"/>
    <p:sldId id="324" r:id="rId11"/>
    <p:sldId id="280" r:id="rId12"/>
    <p:sldId id="318" r:id="rId13"/>
    <p:sldId id="325" r:id="rId14"/>
    <p:sldId id="319" r:id="rId15"/>
    <p:sldId id="320" r:id="rId16"/>
    <p:sldId id="285" r:id="rId17"/>
    <p:sldId id="322" r:id="rId18"/>
    <p:sldId id="323" r:id="rId19"/>
    <p:sldId id="328" r:id="rId20"/>
    <p:sldId id="296" r:id="rId21"/>
    <p:sldId id="294" r:id="rId22"/>
    <p:sldId id="326" r:id="rId23"/>
    <p:sldId id="295" r:id="rId24"/>
    <p:sldId id="327" r:id="rId25"/>
    <p:sldId id="304" r:id="rId26"/>
    <p:sldId id="329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7">
          <p15:clr>
            <a:srgbClr val="A4A3A4"/>
          </p15:clr>
        </p15:guide>
        <p15:guide id="2" pos="-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B231E"/>
    <a:srgbClr val="2B2421"/>
    <a:srgbClr val="DEDEDE"/>
    <a:srgbClr val="BCC7C3"/>
    <a:srgbClr val="DBC6B4"/>
    <a:srgbClr val="DDDCD1"/>
    <a:srgbClr val="B31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44" autoAdjust="0"/>
  </p:normalViewPr>
  <p:slideViewPr>
    <p:cSldViewPr>
      <p:cViewPr varScale="1">
        <p:scale>
          <a:sx n="46" d="100"/>
          <a:sy n="46" d="100"/>
        </p:scale>
        <p:origin x="1310" y="58"/>
      </p:cViewPr>
      <p:guideLst>
        <p:guide orient="horz" pos="1577"/>
        <p:guide pos="-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D2B3636-2FD7-4616-9810-556BAA5F2AC3}" type="datetime1">
              <a:rPr lang="en-US" altLang="en-US"/>
              <a:pPr>
                <a:defRPr/>
              </a:pPr>
              <a:t>5/15/2017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788776-C913-4E21-9A7F-6FD4FD4B2A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52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1C0451-DACC-4BA4-A998-BD643C22AA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268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93FD3BF-89E3-4B08-90F0-0D3497F6EA79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61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03ABF99-8093-469F-92AE-270E4C735D02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627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03ABF99-8093-469F-92AE-270E4C735D02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689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03ABF99-8093-469F-92AE-270E4C735D02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353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B99507E-BDC6-4DE8-8FD1-B32519B784A8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862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905DDF3-9228-4252-9B04-9785A915ED74}" type="slidenum">
              <a:rPr lang="en-US" altLang="en-US" sz="1200" smtClean="0"/>
              <a:pPr/>
              <a:t>21</a:t>
            </a:fld>
            <a:endParaRPr lang="en-US" altLang="en-US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219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905DDF3-9228-4252-9B04-9785A915ED74}" type="slidenum">
              <a:rPr lang="en-US" altLang="en-US" sz="1200" smtClean="0"/>
              <a:pPr/>
              <a:t>22</a:t>
            </a:fld>
            <a:endParaRPr lang="en-US" altLang="en-US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161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B448051-E2E1-4ADB-AA3D-4D940C7793E7}" type="slidenum">
              <a:rPr lang="en-US" altLang="en-US" sz="1200" smtClean="0"/>
              <a:pPr/>
              <a:t>23</a:t>
            </a:fld>
            <a:endParaRPr lang="en-US" altLang="en-US" sz="12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455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B448051-E2E1-4ADB-AA3D-4D940C7793E7}" type="slidenum">
              <a:rPr lang="en-US" altLang="en-US" sz="1200" smtClean="0"/>
              <a:pPr/>
              <a:t>24</a:t>
            </a:fld>
            <a:endParaRPr lang="en-US" altLang="en-US" sz="12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268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60945FC-5108-45D3-995C-CB6DCE043F44}" type="slidenum">
              <a:rPr lang="en-US" altLang="en-US" sz="1200" smtClean="0"/>
              <a:pPr/>
              <a:t>25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64764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60945FC-5108-45D3-995C-CB6DCE043F44}" type="slidenum">
              <a:rPr lang="en-US" altLang="en-US" sz="1200" smtClean="0"/>
              <a:pPr/>
              <a:t>26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731280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E8A4EF7-3AE3-40E9-A17A-9DB2BBCA31F5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143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84DEEC0-7167-4545-984F-C2AFBA9D6740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733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CF88B41-2176-4E71-AD44-25B284FA5038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135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E63E0EC-298C-447B-8706-39B2E376507E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583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F83C7EC-48B3-43A8-88C5-7DF0E21022D9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777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F83C7EC-48B3-43A8-88C5-7DF0E21022D9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320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E63E0EC-298C-447B-8706-39B2E376507E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045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03ABF99-8093-469F-92AE-270E4C735D02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040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564DD-9844-41B0-A119-48FCDFE01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9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57C3F-E553-40D7-B80C-ABC5426F6E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360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9983B-E5E0-4A77-A6C0-45A3D738F0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31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6F316-45BB-4EE7-9145-D5BC43F822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20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F46A2-2F46-4ADA-93C0-4741019947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395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00E6D-50B2-43C4-921C-6524BFC4AC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57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CE7A9-35C7-4A04-89BC-66747869B8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56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1023C-F8AA-410F-BC65-9909318383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06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29E85-460A-4762-ADE7-802C8EFBC8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9144000" cy="943895"/>
            <a:chOff x="-3175" y="5914103"/>
            <a:chExt cx="9144000" cy="943895"/>
          </a:xfrm>
        </p:grpSpPr>
        <p:sp>
          <p:nvSpPr>
            <p:cNvPr id="6" name="Rectangle 5"/>
            <p:cNvSpPr/>
            <p:nvPr userDrawn="1"/>
          </p:nvSpPr>
          <p:spPr>
            <a:xfrm>
              <a:off x="-3175" y="5914103"/>
              <a:ext cx="9144000" cy="943895"/>
            </a:xfrm>
            <a:prstGeom prst="rect">
              <a:avLst/>
            </a:prstGeom>
            <a:solidFill>
              <a:srgbClr val="B31B1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" t="42305"/>
            <a:stretch/>
          </p:blipFill>
          <p:spPr>
            <a:xfrm>
              <a:off x="202379" y="6046836"/>
              <a:ext cx="4500003" cy="6758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9533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94A91-58CC-4BB7-B6B4-C3A5117D6F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05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0BCFA-35A2-4BEB-BA1F-0A8BF30399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49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965EEDC-BCE1-4B8D-ACDF-FFC92B5ECB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0" descr="CHDSAEM_3line_pptslide2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0"/>
            <a:ext cx="9144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68325" y="1958638"/>
            <a:ext cx="8747075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Revisiting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the Effect of Food Aid on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Conflict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Paul Christian (World Bank)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Christopher B. Barrett (Cornell)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 of Agricultural &amp; Resource Economics Seminar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of California - Davis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May 15,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81000" y="998538"/>
            <a:ext cx="4745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Preview: The Problem</a:t>
            </a:r>
            <a:endParaRPr lang="en-US" altLang="en-US" b="1" baseline="30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problems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74230"/>
            <a:ext cx="8334965" cy="609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3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381000" y="998538"/>
            <a:ext cx="4745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Preview: The Problem</a:t>
            </a:r>
            <a:endParaRPr lang="en-US" altLang="en-US" b="1" baseline="30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4" b="27557"/>
          <a:stretch/>
        </p:blipFill>
        <p:spPr bwMode="auto">
          <a:xfrm>
            <a:off x="-1" y="917809"/>
            <a:ext cx="5791201" cy="296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6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problems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5075" r="-293" b="27250"/>
          <a:stretch/>
        </p:blipFill>
        <p:spPr>
          <a:xfrm>
            <a:off x="0" y="3962400"/>
            <a:ext cx="5943600" cy="29351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1818" t="72797" r="24243" b="4405"/>
          <a:stretch/>
        </p:blipFill>
        <p:spPr>
          <a:xfrm>
            <a:off x="6477000" y="1475047"/>
            <a:ext cx="2209800" cy="83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2514600"/>
            <a:ext cx="3048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difference between regular and irregular recipients occurs solely in 1970s, during transition to period of high US wheat output and conflict.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26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problems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75275"/>
            <a:ext cx="7621745" cy="557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8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671" y="3048000"/>
            <a:ext cx="4744929" cy="34733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17" y="3048000"/>
            <a:ext cx="5204847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989699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Food aid flows are persistent, especially if a food aid spell begins in a year of conflict.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Note that NQ find no effect on conflict initiation, only on duration. Endogeneity if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food aid is targeted to conflict-affected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countries.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Persistence dampens over study period, so problem greatest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1970s, only period when diff exists b/n regular/irregular recipients.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problems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5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26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 test #1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066800"/>
            <a:ext cx="8305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N&amp;Q’s policy drivers changed dramatically from 1971-2006.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1970’s: CCC offered non-recourse loans. Farmers could forfeit grain to pay off loan. So as prices↓ → wheat stocks ↑.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Only real fluctuations around market prices were 1981-87. </a:t>
            </a:r>
          </a:p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1985 Farm Bill lowered price target dramatically making forfeiture less attractive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1996 Farm Bill eliminated price targets entirely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CCC stocks of wheat completely exhausted by 2006.</a:t>
            </a:r>
          </a:p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Also shift from T1 to T2 PL480 food aid from 1970s-2000s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en-US" b="1" u="sng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Implication:</a:t>
            </a:r>
            <a:endParaRPr lang="en-US" altLang="en-US" b="1" u="sng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N&amp;Q strategy should work pre-1985, not at all post-1996.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 smtClean="0"/>
          </a:p>
          <a:p>
            <a:endParaRPr lang="en-US" altLang="en-US" i="1" dirty="0" smtClean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69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26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 test #1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1143000"/>
            <a:ext cx="4038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stage instrument becomes insignificant in relevant (pre-1985) period; 2SLS estimate unchanged (but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insig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But placebo test period (post-1996) not stat sig different from relevant (pre-1985) period.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First hint that something else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 play: aid procure-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policy does </a:t>
            </a:r>
            <a:r>
              <a:rPr lang="en-US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drive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NQ results as hypothesized.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-155" r="43271" b="-1"/>
          <a:stretch/>
        </p:blipFill>
        <p:spPr>
          <a:xfrm>
            <a:off x="228600" y="1055178"/>
            <a:ext cx="4648199" cy="32882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-598" r="46518"/>
          <a:stretch/>
        </p:blipFill>
        <p:spPr>
          <a:xfrm>
            <a:off x="568552" y="3962400"/>
            <a:ext cx="4308247" cy="331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4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304800" y="1143000"/>
            <a:ext cx="8763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i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 test #2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066800"/>
            <a:ext cx="8458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Longer-run (nonlinear) trends in time series dominate inter-annual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exog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variation that drives identification.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Endog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roup selection plus trends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could fully explain N&amp;Q results. 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Year-region/country fixed effects not adequate controls.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Placebo test: randomizing food aid flows among recipients should break link unless background trends drive correlation.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en-US" b="1" u="sng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Implication:</a:t>
            </a:r>
            <a:endParaRPr lang="en-US" altLang="en-US" b="1" u="sng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If coefficient estimate on randomized food aid still positive and statistically significant, it’s picking up something else, (i)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endog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 identity of regular aid recipients and (ii) spurious background trends in conflict and wheat production. 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 smtClean="0"/>
          </a:p>
          <a:p>
            <a:endParaRPr lang="en-US" altLang="en-US" i="1" dirty="0" smtClean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304800" y="1143000"/>
            <a:ext cx="8763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i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 test #2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066800"/>
            <a:ext cx="868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Placebo Test Method: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Hold constant identity of aid recipients, timing and total availability of food aid, wheat production, etc.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Randomize which country receives food aid flow each year.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This preserves the endogenous macro time trends and the potential spurious correlation of wheat production and conflict.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Also retains potential ORV and selection bias problems. 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en-US" b="1" u="sng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Implication:</a:t>
            </a:r>
            <a:endParaRPr lang="en-US" altLang="en-US" b="1" u="sng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If N&amp;Q’s hypothesized mechanism is true, this randomization should break correlation between food aid flows and conflict. </a:t>
            </a:r>
          </a:p>
          <a:p>
            <a:endParaRPr lang="en-US" altLang="en-US" dirty="0" smtClean="0"/>
          </a:p>
          <a:p>
            <a:endParaRPr lang="en-US" altLang="en-US" i="1" dirty="0" smtClean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85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304800" y="1143000"/>
            <a:ext cx="8763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i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 test #2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032222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Dist’n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of coefficient estimates from 1,000 randomizations does </a:t>
            </a:r>
            <a:r>
              <a:rPr lang="en-US" altLang="en-US" i="1" u="sng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not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center around 0. Instead, it moves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rightward with no support around 0!  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US" altLang="en-US" dirty="0" smtClean="0"/>
          </a:p>
          <a:p>
            <a:endParaRPr lang="en-US" altLang="en-US" i="1" dirty="0" smtClean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65331" y="2209800"/>
            <a:ext cx="222626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u="sng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Implication: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(Endogenous) identity of FA recipients and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(nonlinear, non-parallel) background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trends drive N&amp;Q result, not the policy mechanism they posit.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6" y="2215734"/>
            <a:ext cx="6766971" cy="494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0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304800" y="1143000"/>
            <a:ext cx="8763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i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 test #3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032222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Given those results, try replicating N&amp;Q with a clearly spurious IV with the same trend that can’t possibly cause food aid flows.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 use global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music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cassette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sales as spurious IV. Even when control for N&amp;Q’s instrument, this spurious IV generates very similar estimates (0.3%) to (not stat sig different from) N&amp;Q’s!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28617"/>
            <a:ext cx="4372072" cy="320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5400" y="4157008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Take-away: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Any time series variable with a spuriously similar trend yields biased IV estimates, even with lots of controls.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90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381000" y="998538"/>
            <a:ext cx="4745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lang="en-US" altLang="en-US" b="1" baseline="30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152400" y="2590800"/>
            <a:ext cx="8763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Nunn and Qian (2014)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novel IV strategy to identify what they claim is a causal effect of US food aid deliveries on conflict in recipient countries.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Substantive contribution: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“a 1,000 MT increase in US wheat aid increases the incidence of conflict by .3 percentage points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.” (~+4%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avg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conflict incidence at sample means). Very serious.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Methodological contribution: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Uses a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(continuous) DID-like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strategy to generate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stage plausibly exogenous variation in the variable of interest (food aid shipments).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52400" y="1066800"/>
            <a:ext cx="8153400" cy="1447800"/>
            <a:chOff x="-2438400" y="5227564"/>
            <a:chExt cx="8394557" cy="163043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438400" y="5656822"/>
              <a:ext cx="7189341" cy="120117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9557" y="5227564"/>
              <a:ext cx="5995714" cy="597047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5715000" y="2286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066800"/>
            <a:ext cx="8763000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construct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 models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food aid has </a:t>
            </a:r>
            <a:r>
              <a:rPr lang="en-US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positive effect on conflict: (i) uncorrelated, and (ii) food aid reduces conflict. </a:t>
            </a:r>
          </a:p>
          <a:p>
            <a:pP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we preserve the background trends, and L-R variation &gt; S-R variation in exogenous component of IV, do we estimate the same negative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OLS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positive IV relationship?</a:t>
            </a:r>
          </a:p>
          <a:p>
            <a:pP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such a model,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does N&amp;Q’s estimation strategy accurately reflect the true DGP? </a:t>
            </a:r>
          </a:p>
          <a:p>
            <a:pPr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Take-away: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Using, N&amp;Q’s strategy, we consistently replicate their findings of negative OLS estimates and positive 2SLS estimates when there is no true positive, causal effect of food aid on conflict.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Monte Carlo tests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770" name="TextBox 1"/>
              <p:cNvSpPr txBox="1">
                <a:spLocks noChangeArrowheads="1"/>
              </p:cNvSpPr>
              <p:nvPr/>
            </p:nvSpPr>
            <p:spPr bwMode="auto">
              <a:xfrm>
                <a:off x="381000" y="1066800"/>
                <a:ext cx="8334375" cy="6195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buNone/>
                  <a:defRPr/>
                </a:pP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simplest </a:t>
                </a: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model 1: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None/>
                  <a:defRPr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Wheat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production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risk of conflict both follow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independent but parallel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quadratic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trends. Conflict heterogeneously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affect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countries.</a:t>
                </a:r>
              </a:p>
              <a:p>
                <a:pPr>
                  <a:buNone/>
                  <a:defRPr/>
                </a:pP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Wheat­</a:t>
                </a:r>
                <a:r>
                  <a:rPr lang="en-US" sz="20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it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f(t) +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en-US" sz="20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with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US" sz="20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&gt;&gt;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US" sz="20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,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f(t) = g(t) =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t-(1/36)*t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t=1…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36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None/>
                  <a:defRPr/>
                </a:pP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Conflict</a:t>
                </a:r>
                <a:r>
                  <a:rPr lang="en-US" sz="20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it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000" baseline="-250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&lt;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000" baseline="-250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≥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acc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where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0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[0,1], </a:t>
                </a:r>
                <a:r>
                  <a:rPr lang="en-US" sz="20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20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g(t) +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sz="20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US" sz="20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&gt;&gt;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US" sz="20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None/>
                  <a:defRPr/>
                </a:pP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Aid</a:t>
                </a:r>
                <a:r>
                  <a:rPr lang="en-US" sz="20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it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Max(0,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Conflict</a:t>
                </a:r>
                <a:r>
                  <a:rPr lang="en-US" sz="20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μ</a:t>
                </a:r>
                <a:r>
                  <a:rPr lang="en-US" sz="20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it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   and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μ</a:t>
                </a:r>
                <a:r>
                  <a:rPr lang="en-US" sz="20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it</a:t>
                </a:r>
                <a:r>
                  <a:rPr lang="en-US" sz="20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20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sz="20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en-US" sz="20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~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iid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N(0,1)</a:t>
                </a:r>
              </a:p>
              <a:p>
                <a:pPr>
                  <a:buNone/>
                  <a:defRPr/>
                </a:pPr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None/>
                  <a:defRPr/>
                </a:pP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By construction:</a:t>
                </a:r>
              </a:p>
              <a:p>
                <a:pPr marL="342900" indent="-342900">
                  <a:buFontTx/>
                  <a:buChar char="-"/>
                  <a:defRPr/>
                </a:pP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wheat production (the exogenous instrument) and conflict (the dependent variable) are random and correlated only through common nonlinear trend. </a:t>
                </a:r>
                <a:r>
                  <a:rPr lang="en-US" sz="2000" i="1" u="sng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Conflict is not caused by food aid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342900" indent="-342900">
                  <a:buFontTx/>
                  <a:buChar char="-"/>
                  <a:defRPr/>
                </a:pP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conflict is random but certain countries are always high risk. </a:t>
                </a:r>
              </a:p>
              <a:p>
                <a:pPr marL="342900" indent="-342900">
                  <a:buFontTx/>
                  <a:buChar char="-"/>
                  <a:defRPr/>
                </a:pP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interannual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variation around trends less than trend variation. </a:t>
                </a:r>
              </a:p>
              <a:p>
                <a:pPr marL="342900" indent="-342900">
                  <a:buFontTx/>
                  <a:buChar char="-"/>
                  <a:defRPr/>
                </a:pP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food aid only sent to (some) countries suffering conflict. 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None/>
                  <a:defRPr/>
                </a:pP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770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066800"/>
                <a:ext cx="8334375" cy="6195863"/>
              </a:xfrm>
              <a:prstGeom prst="rect">
                <a:avLst/>
              </a:prstGeom>
              <a:blipFill rotWithShape="0">
                <a:blip r:embed="rId3"/>
                <a:stretch>
                  <a:fillRect l="-805" t="-3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5626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Monte Carlo tests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38385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38325"/>
            <a:ext cx="38385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2"/>
          <p:cNvSpPr txBox="1">
            <a:spLocks noChangeArrowheads="1"/>
          </p:cNvSpPr>
          <p:nvPr/>
        </p:nvSpPr>
        <p:spPr bwMode="auto">
          <a:xfrm>
            <a:off x="646227" y="4800600"/>
            <a:ext cx="3933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Conflict is random but certain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countries are always high risk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risk is high in middle period</a:t>
            </a:r>
          </a:p>
        </p:txBody>
      </p:sp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4987924" y="4819650"/>
            <a:ext cx="3616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Wheat yield also follows 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inverse-U shape with little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variation around the trend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Monte Carlo tests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81000" y="1066800"/>
            <a:ext cx="83343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None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When we generate 100 random samples of 126 countries and 36 years, we get the following key variables: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52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51680"/>
            <a:ext cx="6186488" cy="42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1"/>
          <p:cNvSpPr txBox="1">
            <a:spLocks noChangeArrowheads="1"/>
          </p:cNvSpPr>
          <p:nvPr/>
        </p:nvSpPr>
        <p:spPr bwMode="auto">
          <a:xfrm>
            <a:off x="761999" y="5867400"/>
            <a:ext cx="7620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Main robustness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check (including lagged conflict status)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actually makes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bias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worse.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26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Monte Carlo tests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68530" y="1020683"/>
            <a:ext cx="883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None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Despite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true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=0, N&amp;Q’s 2SLS estimation strategy generates biased sampling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dist’n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the parameter estimates of interest: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Box 1"/>
          <p:cNvSpPr txBox="1">
            <a:spLocks noChangeArrowheads="1"/>
          </p:cNvSpPr>
          <p:nvPr/>
        </p:nvSpPr>
        <p:spPr bwMode="auto">
          <a:xfrm>
            <a:off x="761999" y="5638800"/>
            <a:ext cx="76200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Two core problems: (i) countries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that experience the most conflict are most likely to get aid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(ii) conflict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wheat production are spuriously related over time.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Monte Carlo tests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52400" y="1075015"/>
            <a:ext cx="8839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None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Model 2: more realistically allow food aid to be driven in part by reasons other than conflict. Also let food aid receipts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prevent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conflict in the true DGP.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638800" y="2709208"/>
            <a:ext cx="3276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Resulting parameter estimates for OLS and 2SLS qualitatively Identical to N&amp;Q’s </a:t>
            </a:r>
            <a:r>
              <a:rPr lang="en-US" sz="2400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though true </a:t>
            </a:r>
            <a:r>
              <a:rPr lang="el-GR" sz="2400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&lt;0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" y="2158105"/>
            <a:ext cx="4953000" cy="362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2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ChangeArrowheads="1"/>
          </p:cNvSpPr>
          <p:nvPr/>
        </p:nvSpPr>
        <p:spPr bwMode="auto">
          <a:xfrm>
            <a:off x="2362200" y="-552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132" name="Rectangle 1"/>
          <p:cNvSpPr>
            <a:spLocks noChangeArrowheads="1"/>
          </p:cNvSpPr>
          <p:nvPr/>
        </p:nvSpPr>
        <p:spPr bwMode="auto">
          <a:xfrm>
            <a:off x="152400" y="1295400"/>
            <a:ext cx="88392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Food aid: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N&amp;Q’s findings not causal. Indeed, fully consistent w/ a model in which food aid </a:t>
            </a:r>
            <a:r>
              <a:rPr lang="en-US" altLang="en-US" sz="2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prevents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rather than causes conflict.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Methodological: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ther papers use similar IV strategy: interact  a plausibly exogenous time series variable with limited variation with a potentially endogenous cross-sectional variable with greater N to create continuous quasi-DID IV estimator. Be wary!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Know true data generating process (e.g., policy) and any changes during the period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diff-in-diff ‘treatment’ is likely endogenous be very careful to look for differences in underlying trending variables. Plot data and inspect visually for non-parallel trends.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Try placebo tests to validate exclusionary restriction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26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ChangeArrowheads="1"/>
          </p:cNvSpPr>
          <p:nvPr/>
        </p:nvSpPr>
        <p:spPr bwMode="auto">
          <a:xfrm>
            <a:off x="2362200" y="-552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132" name="Rectangle 1"/>
          <p:cNvSpPr>
            <a:spLocks noChangeArrowheads="1"/>
          </p:cNvSpPr>
          <p:nvPr/>
        </p:nvSpPr>
        <p:spPr bwMode="auto">
          <a:xfrm>
            <a:off x="228600" y="3011269"/>
            <a:ext cx="883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smtClean="0"/>
              <a:t>Thank you for your interest and comments! </a:t>
            </a:r>
          </a:p>
        </p:txBody>
      </p:sp>
    </p:spTree>
    <p:extLst>
      <p:ext uri="{BB962C8B-B14F-4D97-AF65-F5344CB8AC3E}">
        <p14:creationId xmlns:p14="http://schemas.microsoft.com/office/powerpoint/2010/main" val="18915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381000" y="998538"/>
            <a:ext cx="4745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Motivation: Food Aid Policy</a:t>
            </a:r>
            <a:endParaRPr lang="en-US" altLang="en-US" b="1" baseline="30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254978"/>
            <a:ext cx="8763000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 is by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far the largest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global provider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food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aid.</a:t>
            </a:r>
          </a:p>
          <a:p>
            <a:pP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food aid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causes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conflict,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further reduction of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already-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controversial program might be warranted.</a:t>
            </a:r>
          </a:p>
          <a:p>
            <a:pP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Sample coverage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N&amp;Q results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“Cash for conflicts: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New research suggests that development projects and food aid have fueled civil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conflicts”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(The Economist)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“Please, Don’t Send Food” (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Foreign Policy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“Why Food Aid Fuels International Conflict” (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Huffington Post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Meanwhile,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warns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food aid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“threatening to worsen already unacceptable levels of acute malnutrition, stunting and anemia, particularly in children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15000" y="2286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Motivation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228600" y="1225689"/>
            <a:ext cx="8763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N&amp;Q use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clever IV strategy increasingly used by others (e.g.,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2012 </a:t>
            </a:r>
            <a:r>
              <a:rPr lang="en-US" alt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REStat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Dubé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Vargas 2013 </a:t>
            </a:r>
            <a:r>
              <a:rPr lang="en-US" alt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REStud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Hanna &amp; Oliva 2015 </a:t>
            </a:r>
            <a:r>
              <a:rPr lang="en-US" alt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JPubEcon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But plausibly exogenous variation comes from just n=36 time series observations… maybe just spurious correlation?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N&amp;Q use (potentially endogenous) cross-sectional heterogeneity in response to exogenous inter-annual variation to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causal effects … a diff-in-diff approach.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But is interaction term exogenous conditional on controls?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Problem: L-R time series trends dominate S-R exogenous variation and violate (non-linear) parallel trends assumption.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76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Methodological Motivation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457200" y="1066800"/>
            <a:ext cx="81534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Outline for rest of talk: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N&amp;Q estimation strategy</a:t>
            </a:r>
            <a:endParaRPr lang="en-US" altLang="en-US" sz="28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Intuition of potential problems with strategy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 policy changes: placebo test #1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Randomize variable of interest: placebo test #2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Use a clearly spurious IV: placebo test #3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Monte Carlo evidence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0542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Outline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228600" y="2438400"/>
            <a:ext cx="86868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Estimate conflict as function of (endogenous) food aid receipts, given controls, incl. region-year and country fixed effects.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Policy generates random variation: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USDA accumulates wheat in high production years as part of its price stabilization policies. The accumulated wheat is stored and then shipped as food aid to poor countries.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Exogenous shocks to wheat production change food aid at margin, primarily among regular food aid recipients.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Identification: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US wheat production is associated with more conflict among regular US food aid recipients but not among irregular recipients.”</a:t>
            </a:r>
            <a:endParaRPr lang="en-US" altLang="en-US" sz="2000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0542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N&amp;Q Strategy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12" y="1143000"/>
            <a:ext cx="7343775" cy="116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457200" y="990600"/>
            <a:ext cx="8534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OLS results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negative, insignificant relationship b/n food aid flows and conflict. But potentially endogenous if food aid flows targeted partly on basis of conflict status (per policy).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N&amp;Q argue that OLS estimates </a:t>
            </a:r>
            <a:r>
              <a:rPr lang="en-US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downwardly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biased because food aid targeted to countries less affected by conflict (where it is least likely to cause harm).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20542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N&amp;Q Strategy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981200" y="4713076"/>
            <a:ext cx="350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Really?  Darfur 2004: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200400"/>
            <a:ext cx="26691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7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381000" y="998538"/>
            <a:ext cx="4745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Preview: The N&amp;Q Strategy</a:t>
            </a:r>
            <a:endParaRPr lang="en-US" altLang="en-US" b="1" baseline="30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03958"/>
            <a:ext cx="7086600" cy="515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66700" y="1030585"/>
            <a:ext cx="853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visual representation of N&amp;Q’s results:</a:t>
            </a:r>
            <a:endParaRPr lang="en-US" altLang="en-US" sz="2000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0542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N&amp;Q Strategy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00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5626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problems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1143000"/>
            <a:ext cx="8610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Food aid is targeted to (not away from) conflict-affected countries per USAID policy: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“[USAID Food for Peace] provides emergency food assistance to those affected by </a:t>
            </a:r>
            <a:r>
              <a:rPr lang="en-US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conflict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and natural disasters and provides development food assistance to address the underlying causes of hunger.” (2015, emphasis added)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 Effectively leveraging n=36 inter-annual observations of wheat production fluctuations … longer-run trends may dominate year-on-year change from mechanism N&amp;Q posit.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3. N&amp;Q mechanism (USG wheat purchases based on price support policy) only existed for part of the period they study. 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7943</TotalTime>
  <Words>1751</Words>
  <Application>Microsoft Office PowerPoint</Application>
  <PresentationFormat>On-screen Show (4:3)</PresentationFormat>
  <Paragraphs>214</Paragraphs>
  <Slides>26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MS PGothic</vt:lpstr>
      <vt:lpstr>MS PGothic</vt:lpstr>
      <vt:lpstr>Arial</vt:lpstr>
      <vt:lpstr>Cambria Math</vt:lpstr>
      <vt:lpstr>Times</vt:lpstr>
      <vt:lpstr>Wingdings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Joseph Christian</dc:creator>
  <cp:lastModifiedBy>Chris Barrett</cp:lastModifiedBy>
  <cp:revision>250</cp:revision>
  <cp:lastPrinted>2010-08-18T19:55:19Z</cp:lastPrinted>
  <dcterms:created xsi:type="dcterms:W3CDTF">2010-09-09T13:53:52Z</dcterms:created>
  <dcterms:modified xsi:type="dcterms:W3CDTF">2017-05-15T22:46:54Z</dcterms:modified>
</cp:coreProperties>
</file>